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9" r:id="rId3"/>
    <p:sldId id="257" r:id="rId4"/>
    <p:sldId id="260" r:id="rId5"/>
    <p:sldId id="266" r:id="rId6"/>
    <p:sldId id="273" r:id="rId7"/>
    <p:sldId id="268" r:id="rId8"/>
    <p:sldId id="274" r:id="rId9"/>
    <p:sldId id="267" r:id="rId10"/>
    <p:sldId id="264" r:id="rId11"/>
    <p:sldId id="262" r:id="rId12"/>
    <p:sldId id="272" r:id="rId13"/>
    <p:sldId id="270" r:id="rId14"/>
    <p:sldId id="263" r:id="rId15"/>
    <p:sldId id="271" r:id="rId16"/>
    <p:sldId id="275" r:id="rId17"/>
    <p:sldId id="26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ny Campbell" initials="AC"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5" autoAdjust="0"/>
    <p:restoredTop sz="94660"/>
  </p:normalViewPr>
  <p:slideViewPr>
    <p:cSldViewPr snapToGrid="0">
      <p:cViewPr varScale="1">
        <p:scale>
          <a:sx n="97" d="100"/>
          <a:sy n="97" d="100"/>
        </p:scale>
        <p:origin x="208" y="616"/>
      </p:cViewPr>
      <p:guideLst/>
    </p:cSldViewPr>
  </p:slideViewPr>
  <p:notesTextViewPr>
    <p:cViewPr>
      <p:scale>
        <a:sx n="1" d="1"/>
        <a:sy n="1" d="1"/>
      </p:scale>
      <p:origin x="0" y="0"/>
    </p:cViewPr>
  </p:notesTextViewPr>
  <p:notesViewPr>
    <p:cSldViewPr snapToGrid="0">
      <p:cViewPr varScale="1">
        <p:scale>
          <a:sx n="89" d="100"/>
          <a:sy n="89" d="100"/>
        </p:scale>
        <p:origin x="3792" y="10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commentAuthors" Target="commentAuthor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E4A38B-CB3B-4AB5-8E6E-7F93CEAC008B}" type="datetimeFigureOut">
              <a:rPr lang="en-US" smtClean="0"/>
              <a:t>4/27/16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F2099F-6DC8-4761-82BB-F0F70AF42C15}" type="slidenum">
              <a:rPr lang="en-US" smtClean="0"/>
              <a:t>‹#›</a:t>
            </a:fld>
            <a:endParaRPr lang="en-US"/>
          </a:p>
        </p:txBody>
      </p:sp>
    </p:spTree>
    <p:extLst>
      <p:ext uri="{BB962C8B-B14F-4D97-AF65-F5344CB8AC3E}">
        <p14:creationId xmlns:p14="http://schemas.microsoft.com/office/powerpoint/2010/main" val="27875356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F2099F-6DC8-4761-82BB-F0F70AF42C15}" type="slidenum">
              <a:rPr lang="en-US" smtClean="0"/>
              <a:t>3</a:t>
            </a:fld>
            <a:endParaRPr lang="en-US"/>
          </a:p>
        </p:txBody>
      </p:sp>
    </p:spTree>
    <p:extLst>
      <p:ext uri="{BB962C8B-B14F-4D97-AF65-F5344CB8AC3E}">
        <p14:creationId xmlns:p14="http://schemas.microsoft.com/office/powerpoint/2010/main" val="17986364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4/27/16</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4/27/16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4/27/16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4/27/16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4/27/16</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hyperlink" Target="http://www.oracle.com/technetwork/java/javase/downloads/jdk8-downloads-2133151.html" TargetMode="External"/><Relationship Id="rId4" Type="http://schemas.openxmlformats.org/officeDocument/2006/relationships/hyperlink" Target="https://www.jetbrains.com/idea/download/)" TargetMode="External"/><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1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normAutofit/>
          </a:bodyPr>
          <a:lstStyle/>
          <a:p>
            <a:pPr algn="ctr"/>
            <a:r>
              <a:rPr lang="en-US" sz="6000" dirty="0" smtClean="0"/>
              <a:t>Welcome to </a:t>
            </a:r>
            <a:br>
              <a:rPr lang="en-US" sz="6000" dirty="0" smtClean="0"/>
            </a:br>
            <a:r>
              <a:rPr lang="en-US" sz="6000" dirty="0" smtClean="0"/>
              <a:t>Expedia Code Academy</a:t>
            </a:r>
            <a:endParaRPr lang="en-US" sz="6000" dirty="0"/>
          </a:p>
        </p:txBody>
      </p:sp>
      <p:sp>
        <p:nvSpPr>
          <p:cNvPr id="3" name="Subtitle 2"/>
          <p:cNvSpPr>
            <a:spLocks noGrp="1"/>
          </p:cNvSpPr>
          <p:nvPr>
            <p:ph type="subTitle" idx="1"/>
          </p:nvPr>
        </p:nvSpPr>
        <p:spPr/>
        <p:txBody>
          <a:bodyPr anchor="ctr">
            <a:normAutofit/>
          </a:bodyPr>
          <a:lstStyle/>
          <a:p>
            <a:pPr algn="ctr"/>
            <a:r>
              <a:rPr lang="en-US" sz="4400" dirty="0" smtClean="0"/>
              <a:t>JAVA 201</a:t>
            </a:r>
            <a:endParaRPr lang="en-US" sz="4400" dirty="0"/>
          </a:p>
        </p:txBody>
      </p:sp>
    </p:spTree>
    <p:extLst>
      <p:ext uri="{BB962C8B-B14F-4D97-AF65-F5344CB8AC3E}">
        <p14:creationId xmlns:p14="http://schemas.microsoft.com/office/powerpoint/2010/main" val="27537472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Lecture objectives:</a:t>
            </a:r>
            <a:endParaRPr lang="en-US" dirty="0">
              <a:solidFill>
                <a:schemeClr val="bg1"/>
              </a:solidFill>
            </a:endParaRPr>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solidFill>
                  <a:schemeClr val="bg1"/>
                </a:solidFill>
              </a:rPr>
              <a:t>What you will do in class today: </a:t>
            </a:r>
          </a:p>
          <a:p>
            <a:r>
              <a:rPr lang="en-US" dirty="0" smtClean="0">
                <a:solidFill>
                  <a:schemeClr val="bg1"/>
                </a:solidFill>
              </a:rPr>
              <a:t>Create a simple linear search through an array and find a specified object.</a:t>
            </a:r>
          </a:p>
          <a:p>
            <a:r>
              <a:rPr lang="en-US" dirty="0" smtClean="0">
                <a:solidFill>
                  <a:schemeClr val="bg1"/>
                </a:solidFill>
              </a:rPr>
              <a:t>Refine it a little bit into a binary search.</a:t>
            </a:r>
          </a:p>
          <a:p>
            <a:pPr marL="0" indent="0">
              <a:buNone/>
            </a:pPr>
            <a:endParaRPr lang="en-US" dirty="0" smtClean="0">
              <a:solidFill>
                <a:schemeClr val="bg1"/>
              </a:solidFill>
            </a:endParaRPr>
          </a:p>
          <a:p>
            <a:pPr marL="0" indent="0">
              <a:buNone/>
            </a:pPr>
            <a:r>
              <a:rPr lang="en-US" dirty="0" smtClean="0">
                <a:solidFill>
                  <a:schemeClr val="bg1"/>
                </a:solidFill>
              </a:rPr>
              <a:t>By the end of this class you will have the tools necessary to complete the following project/projects: </a:t>
            </a:r>
          </a:p>
          <a:p>
            <a:r>
              <a:rPr lang="en-US" dirty="0" smtClean="0">
                <a:solidFill>
                  <a:schemeClr val="bg1"/>
                </a:solidFill>
              </a:rPr>
              <a:t>Traverse an array, reverse an array, manipulate elements in order, and come up with shortcuts and workarounds for making more efficient functions.</a:t>
            </a:r>
          </a:p>
          <a:p>
            <a:endParaRPr lang="en-US" dirty="0">
              <a:solidFill>
                <a:schemeClr val="bg1"/>
              </a:solidFill>
            </a:endParaRPr>
          </a:p>
        </p:txBody>
      </p:sp>
    </p:spTree>
    <p:extLst>
      <p:ext uri="{BB962C8B-B14F-4D97-AF65-F5344CB8AC3E}">
        <p14:creationId xmlns:p14="http://schemas.microsoft.com/office/powerpoint/2010/main" val="31131386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Linear Search:</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r>
              <a:rPr lang="en-US" dirty="0" smtClean="0">
                <a:solidFill>
                  <a:schemeClr val="bg1"/>
                </a:solidFill>
              </a:rPr>
              <a:t>Find and print out the position where the element “3” is located in the array below:</a:t>
            </a:r>
          </a:p>
          <a:p>
            <a:pPr marL="0" indent="0">
              <a:buNone/>
            </a:pPr>
            <a:endParaRPr lang="en-US" dirty="0">
              <a:solidFill>
                <a:schemeClr val="bg1"/>
              </a:solidFill>
            </a:endParaRPr>
          </a:p>
          <a:p>
            <a:pPr marL="0" indent="0" algn="ctr">
              <a:buNone/>
            </a:pPr>
            <a:r>
              <a:rPr lang="en-US" i="1" dirty="0" smtClean="0">
                <a:solidFill>
                  <a:schemeClr val="bg1"/>
                </a:solidFill>
              </a:rPr>
              <a:t>[1, 5, 6, 3, 33, 1, 5, 9, 809]</a:t>
            </a:r>
            <a:endParaRPr lang="en-US" i="1" dirty="0">
              <a:solidFill>
                <a:schemeClr val="bg1"/>
              </a:solidFill>
            </a:endParaRPr>
          </a:p>
          <a:p>
            <a:pPr marL="0" indent="0">
              <a:buNone/>
            </a:pPr>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39844812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Linear Search:</a:t>
            </a:r>
            <a:endParaRPr lang="en-US" dirty="0">
              <a:solidFill>
                <a:schemeClr val="bg1"/>
              </a:solidFill>
            </a:endParaRPr>
          </a:p>
        </p:txBody>
      </p:sp>
      <p:sp>
        <p:nvSpPr>
          <p:cNvPr id="3" name="Content Placeholder 2"/>
          <p:cNvSpPr>
            <a:spLocks noGrp="1"/>
          </p:cNvSpPr>
          <p:nvPr>
            <p:ph idx="1"/>
          </p:nvPr>
        </p:nvSpPr>
        <p:spPr/>
        <p:txBody>
          <a:bodyPr>
            <a:normAutofit fontScale="85000" lnSpcReduction="10000"/>
          </a:bodyPr>
          <a:lstStyle/>
          <a:p>
            <a:pPr marL="0" indent="0">
              <a:buNone/>
            </a:pPr>
            <a:r>
              <a:rPr lang="en-US" dirty="0" smtClean="0">
                <a:solidFill>
                  <a:schemeClr val="bg1"/>
                </a:solidFill>
              </a:rPr>
              <a:t>To write a search function you must:</a:t>
            </a:r>
          </a:p>
          <a:p>
            <a:r>
              <a:rPr lang="en-US" dirty="0" smtClean="0">
                <a:solidFill>
                  <a:schemeClr val="bg1"/>
                </a:solidFill>
              </a:rPr>
              <a:t>Define what you are looking for (a specific item, something that meets certain conditions, </a:t>
            </a:r>
            <a:r>
              <a:rPr lang="en-US" dirty="0" err="1" smtClean="0">
                <a:solidFill>
                  <a:schemeClr val="bg1"/>
                </a:solidFill>
              </a:rPr>
              <a:t>etc</a:t>
            </a:r>
            <a:r>
              <a:rPr lang="en-US" dirty="0" smtClean="0">
                <a:solidFill>
                  <a:schemeClr val="bg1"/>
                </a:solidFill>
              </a:rPr>
              <a:t>)</a:t>
            </a:r>
          </a:p>
          <a:p>
            <a:r>
              <a:rPr lang="en-US" dirty="0" smtClean="0">
                <a:solidFill>
                  <a:schemeClr val="bg1"/>
                </a:solidFill>
              </a:rPr>
              <a:t>Come up with a way of going through the data (hint: try using a loop!)</a:t>
            </a:r>
          </a:p>
          <a:p>
            <a:pPr marL="0" indent="0">
              <a:buNone/>
            </a:pPr>
            <a:endParaRPr lang="en-US" dirty="0" smtClean="0">
              <a:solidFill>
                <a:schemeClr val="bg1"/>
              </a:solidFill>
            </a:endParaRPr>
          </a:p>
          <a:p>
            <a:pPr marL="0" indent="0">
              <a:buNone/>
            </a:pPr>
            <a:r>
              <a:rPr lang="en-US" dirty="0" smtClean="0">
                <a:solidFill>
                  <a:schemeClr val="bg1"/>
                </a:solidFill>
              </a:rPr>
              <a:t>Debugging tips: </a:t>
            </a:r>
          </a:p>
          <a:p>
            <a:r>
              <a:rPr lang="en-US" dirty="0" smtClean="0">
                <a:solidFill>
                  <a:schemeClr val="bg1"/>
                </a:solidFill>
              </a:rPr>
              <a:t>Program taking too long/not outputting anything? Make sure that you have an exit condition for when the item is found.</a:t>
            </a:r>
          </a:p>
          <a:p>
            <a:r>
              <a:rPr lang="en-US" dirty="0" smtClean="0">
                <a:solidFill>
                  <a:schemeClr val="bg1"/>
                </a:solidFill>
              </a:rPr>
              <a:t>How would you want your program to respond if the item that you’re looking for isn’t there?  </a:t>
            </a:r>
            <a:endParaRPr lang="en-US" dirty="0">
              <a:solidFill>
                <a:schemeClr val="bg1"/>
              </a:solidFill>
            </a:endParaRPr>
          </a:p>
          <a:p>
            <a:pPr marL="0" indent="0">
              <a:buNone/>
            </a:pPr>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82198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Linear Search:</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r>
              <a:rPr lang="en-US" dirty="0" smtClean="0">
                <a:solidFill>
                  <a:schemeClr val="bg1"/>
                </a:solidFill>
              </a:rPr>
              <a:t>Now, how long will this search method take?</a:t>
            </a:r>
          </a:p>
          <a:p>
            <a:pPr marL="0" indent="0">
              <a:buNone/>
            </a:pPr>
            <a:endParaRPr lang="en-US" dirty="0">
              <a:solidFill>
                <a:schemeClr val="bg1"/>
              </a:solidFill>
            </a:endParaRPr>
          </a:p>
          <a:p>
            <a:pPr marL="0" indent="0">
              <a:buNone/>
            </a:pPr>
            <a:endParaRPr lang="en-US" dirty="0" smtClean="0">
              <a:solidFill>
                <a:schemeClr val="bg1"/>
              </a:solidFill>
            </a:endParaRPr>
          </a:p>
          <a:p>
            <a:pPr marL="0" indent="0">
              <a:buNone/>
            </a:pPr>
            <a:r>
              <a:rPr lang="en-US" dirty="0" smtClean="0">
                <a:solidFill>
                  <a:schemeClr val="bg1"/>
                </a:solidFill>
              </a:rPr>
              <a:t>Are there ways that we can improve the runtime?</a:t>
            </a:r>
            <a:endParaRPr lang="en-US" dirty="0">
              <a:solidFill>
                <a:schemeClr val="bg1"/>
              </a:solidFill>
            </a:endParaRPr>
          </a:p>
          <a:p>
            <a:pPr marL="0" indent="0">
              <a:buNone/>
            </a:pPr>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3807848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Binary search:</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dirty="0" smtClean="0">
                <a:solidFill>
                  <a:schemeClr val="bg1"/>
                </a:solidFill>
              </a:rPr>
              <a:t>If we already have a sorted list, we could make searching for a number even easier:</a:t>
            </a:r>
          </a:p>
          <a:p>
            <a:pPr marL="0" indent="0">
              <a:buNone/>
            </a:pPr>
            <a:endParaRPr lang="en-US" dirty="0">
              <a:solidFill>
                <a:schemeClr val="bg1"/>
              </a:solidFill>
            </a:endParaRPr>
          </a:p>
          <a:p>
            <a:pPr marL="0" indent="0" algn="ctr">
              <a:buNone/>
            </a:pPr>
            <a:r>
              <a:rPr lang="en-US" i="1" dirty="0" smtClean="0">
                <a:solidFill>
                  <a:schemeClr val="bg1"/>
                </a:solidFill>
              </a:rPr>
              <a:t>Ex: [1, 4, 6, 7, 8, 9]</a:t>
            </a:r>
            <a:endParaRPr lang="en-US" i="1" dirty="0">
              <a:solidFill>
                <a:schemeClr val="bg1"/>
              </a:solidFill>
            </a:endParaRPr>
          </a:p>
        </p:txBody>
      </p:sp>
    </p:spTree>
    <p:extLst>
      <p:ext uri="{BB962C8B-B14F-4D97-AF65-F5344CB8AC3E}">
        <p14:creationId xmlns:p14="http://schemas.microsoft.com/office/powerpoint/2010/main" val="32824768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Binary search:</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i="1" dirty="0" smtClean="0">
                <a:solidFill>
                  <a:schemeClr val="bg1"/>
                </a:solidFill>
              </a:rPr>
              <a:t>Shortcuts that we can do to a search when we go through a  pre-sorted list.</a:t>
            </a:r>
            <a:endParaRPr lang="en-US" i="1" dirty="0">
              <a:solidFill>
                <a:schemeClr val="bg1"/>
              </a:solidFill>
            </a:endParaRPr>
          </a:p>
        </p:txBody>
      </p:sp>
    </p:spTree>
    <p:extLst>
      <p:ext uri="{BB962C8B-B14F-4D97-AF65-F5344CB8AC3E}">
        <p14:creationId xmlns:p14="http://schemas.microsoft.com/office/powerpoint/2010/main" val="50384390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Binary search:</a:t>
            </a:r>
            <a:endParaRPr lang="en-US" dirty="0">
              <a:solidFill>
                <a:schemeClr val="bg1"/>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1699591"/>
            <a:ext cx="6877878" cy="5158409"/>
          </a:xfrm>
          <a:prstGeom prst="rect">
            <a:avLst/>
          </a:prstGeom>
        </p:spPr>
      </p:pic>
    </p:spTree>
    <p:extLst>
      <p:ext uri="{BB962C8B-B14F-4D97-AF65-F5344CB8AC3E}">
        <p14:creationId xmlns:p14="http://schemas.microsoft.com/office/powerpoint/2010/main" val="18227673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Homework:</a:t>
            </a:r>
            <a:endParaRPr lang="en-US" dirty="0">
              <a:solidFill>
                <a:schemeClr val="bg1"/>
              </a:solidFill>
            </a:endParaRPr>
          </a:p>
        </p:txBody>
      </p:sp>
      <p:sp>
        <p:nvSpPr>
          <p:cNvPr id="3" name="Content Placeholder 2"/>
          <p:cNvSpPr>
            <a:spLocks noGrp="1"/>
          </p:cNvSpPr>
          <p:nvPr>
            <p:ph idx="1"/>
          </p:nvPr>
        </p:nvSpPr>
        <p:spPr>
          <a:xfrm>
            <a:off x="1141412" y="2249486"/>
            <a:ext cx="9905999" cy="4094669"/>
          </a:xfrm>
        </p:spPr>
        <p:txBody>
          <a:bodyPr>
            <a:normAutofit fontScale="92500"/>
          </a:bodyPr>
          <a:lstStyle/>
          <a:p>
            <a:pPr marL="0" indent="0">
              <a:buNone/>
            </a:pPr>
            <a:r>
              <a:rPr lang="en-US" dirty="0" smtClean="0">
                <a:solidFill>
                  <a:schemeClr val="bg1"/>
                </a:solidFill>
              </a:rPr>
              <a:t>Now take what you have learned and try:</a:t>
            </a:r>
          </a:p>
          <a:p>
            <a:pPr marL="0" indent="0">
              <a:buNone/>
            </a:pPr>
            <a:r>
              <a:rPr lang="en-US" dirty="0" smtClean="0">
                <a:solidFill>
                  <a:schemeClr val="bg1"/>
                </a:solidFill>
              </a:rPr>
              <a:t>Instead of finding elements in an array, I want you to try to manipulate them.</a:t>
            </a:r>
          </a:p>
          <a:p>
            <a:pPr>
              <a:buFontTx/>
              <a:buChar char="-"/>
            </a:pPr>
            <a:r>
              <a:rPr lang="en-US" dirty="0" smtClean="0">
                <a:solidFill>
                  <a:schemeClr val="bg1"/>
                </a:solidFill>
              </a:rPr>
              <a:t>Try reversing the elements in an array </a:t>
            </a:r>
          </a:p>
          <a:p>
            <a:pPr lvl="1">
              <a:buFontTx/>
              <a:buChar char="-"/>
            </a:pPr>
            <a:r>
              <a:rPr lang="en-US" dirty="0" smtClean="0">
                <a:solidFill>
                  <a:schemeClr val="bg1"/>
                </a:solidFill>
              </a:rPr>
              <a:t>Try to figure out what sort of edge cases you may encounter, and see if you can solve them all</a:t>
            </a:r>
            <a:endParaRPr lang="en-US" dirty="0">
              <a:solidFill>
                <a:schemeClr val="bg1"/>
              </a:solidFill>
            </a:endParaRPr>
          </a:p>
          <a:p>
            <a:pPr marL="0" indent="0">
              <a:buNone/>
            </a:pPr>
            <a:r>
              <a:rPr lang="en-US" i="1" dirty="0" smtClean="0">
                <a:solidFill>
                  <a:schemeClr val="bg1"/>
                </a:solidFill>
              </a:rPr>
              <a:t>Ex: [1, 2, 3] becomes [3, 2, 1]</a:t>
            </a:r>
          </a:p>
          <a:p>
            <a:pPr marL="0" indent="0">
              <a:buNone/>
            </a:pPr>
            <a:endParaRPr lang="en-US" i="1" dirty="0">
              <a:solidFill>
                <a:schemeClr val="bg1"/>
              </a:solidFill>
            </a:endParaRPr>
          </a:p>
          <a:p>
            <a:pPr marL="0" indent="0">
              <a:buNone/>
            </a:pPr>
            <a:r>
              <a:rPr lang="en-US" dirty="0" smtClean="0">
                <a:solidFill>
                  <a:schemeClr val="bg1"/>
                </a:solidFill>
              </a:rPr>
              <a:t>Submit your </a:t>
            </a:r>
            <a:r>
              <a:rPr lang="en-US" dirty="0" smtClean="0">
                <a:solidFill>
                  <a:schemeClr val="bg1"/>
                </a:solidFill>
              </a:rPr>
              <a:t>code </a:t>
            </a:r>
            <a:r>
              <a:rPr lang="en-US" dirty="0" smtClean="0">
                <a:solidFill>
                  <a:schemeClr val="bg1"/>
                </a:solidFill>
              </a:rPr>
              <a:t>by next class. Please submit your code to </a:t>
            </a:r>
            <a:r>
              <a:rPr lang="en-US" dirty="0" err="1" smtClean="0">
                <a:solidFill>
                  <a:schemeClr val="bg1"/>
                </a:solidFill>
              </a:rPr>
              <a:t>skoohgoli@expedia.com</a:t>
            </a:r>
            <a:endParaRPr lang="en-US" dirty="0" smtClean="0">
              <a:solidFill>
                <a:schemeClr val="bg1"/>
              </a:solidFill>
            </a:endParaRPr>
          </a:p>
          <a:p>
            <a:pPr marL="0" indent="0">
              <a:buNone/>
            </a:pPr>
            <a:r>
              <a:rPr lang="en-US" dirty="0" smtClean="0">
                <a:solidFill>
                  <a:schemeClr val="bg1"/>
                </a:solidFill>
              </a:rPr>
              <a:t>Office hours: </a:t>
            </a:r>
            <a:r>
              <a:rPr lang="en-US" dirty="0" smtClean="0">
                <a:solidFill>
                  <a:schemeClr val="bg1"/>
                </a:solidFill>
              </a:rPr>
              <a:t>Tuesday, </a:t>
            </a:r>
            <a:r>
              <a:rPr lang="en-US" dirty="0" smtClean="0">
                <a:solidFill>
                  <a:schemeClr val="bg1"/>
                </a:solidFill>
              </a:rPr>
              <a:t>12-1pm, Lower Lobby</a:t>
            </a:r>
          </a:p>
          <a:p>
            <a:pPr marL="0" indent="0">
              <a:buNone/>
            </a:pPr>
            <a:endParaRPr lang="en-US" dirty="0" smtClean="0">
              <a:solidFill>
                <a:schemeClr val="bg1"/>
              </a:solidFill>
            </a:endParaRPr>
          </a:p>
          <a:p>
            <a:pPr marL="0" indent="0">
              <a:buNone/>
            </a:pPr>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2449777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Pre-requisites:</a:t>
            </a:r>
            <a:endParaRPr lang="en-US" dirty="0">
              <a:solidFill>
                <a:schemeClr val="bg1"/>
              </a:solidFill>
            </a:endParaRPr>
          </a:p>
        </p:txBody>
      </p:sp>
      <p:sp>
        <p:nvSpPr>
          <p:cNvPr id="3" name="Content Placeholder 2"/>
          <p:cNvSpPr>
            <a:spLocks noGrp="1"/>
          </p:cNvSpPr>
          <p:nvPr>
            <p:ph idx="1"/>
          </p:nvPr>
        </p:nvSpPr>
        <p:spPr>
          <a:xfrm>
            <a:off x="1141412" y="2249486"/>
            <a:ext cx="9905999" cy="4139883"/>
          </a:xfrm>
        </p:spPr>
        <p:txBody>
          <a:bodyPr>
            <a:normAutofit fontScale="70000" lnSpcReduction="20000"/>
          </a:bodyPr>
          <a:lstStyle/>
          <a:p>
            <a:r>
              <a:rPr lang="en-US" smtClean="0">
                <a:solidFill>
                  <a:schemeClr val="bg1"/>
                </a:solidFill>
              </a:rPr>
              <a:t>An interest in learning some mind-bending CS concepts</a:t>
            </a:r>
          </a:p>
          <a:p>
            <a:r>
              <a:rPr lang="en-US" smtClean="0">
                <a:solidFill>
                  <a:schemeClr val="bg1"/>
                </a:solidFill>
              </a:rPr>
              <a:t>Java installed on your </a:t>
            </a:r>
            <a:r>
              <a:rPr lang="en-US" smtClean="0">
                <a:solidFill>
                  <a:schemeClr val="bg1"/>
                </a:solidFill>
              </a:rPr>
              <a:t>machine (</a:t>
            </a:r>
            <a:r>
              <a:rPr lang="en-US" smtClean="0">
                <a:solidFill>
                  <a:schemeClr val="bg1"/>
                </a:solidFill>
                <a:hlinkClick r:id="rId3"/>
              </a:rPr>
              <a:t>http://www.oracle.com/technetwork/java/javase/downloads/jdk8-downloads-2133151.html</a:t>
            </a:r>
            <a:r>
              <a:rPr lang="en-US" smtClean="0">
                <a:solidFill>
                  <a:schemeClr val="bg1"/>
                </a:solidFill>
              </a:rPr>
              <a:t>)</a:t>
            </a:r>
            <a:endParaRPr lang="en-US" smtClean="0">
              <a:solidFill>
                <a:schemeClr val="bg1">
                  <a:lumMod val="95000"/>
                  <a:lumOff val="5000"/>
                </a:schemeClr>
              </a:solidFill>
            </a:endParaRPr>
          </a:p>
          <a:p>
            <a:r>
              <a:rPr lang="en-US" smtClean="0">
                <a:solidFill>
                  <a:schemeClr val="bg1"/>
                </a:solidFill>
              </a:rPr>
              <a:t>Intellij IDEA is installed on your machine (</a:t>
            </a:r>
            <a:r>
              <a:rPr lang="en-US" smtClean="0">
                <a:solidFill>
                  <a:schemeClr val="bg1"/>
                </a:solidFill>
                <a:hlinkClick r:id="rId4"/>
              </a:rPr>
              <a:t>https://www.jetbrains.com/idea/download/)</a:t>
            </a:r>
            <a:endParaRPr lang="en-US" smtClean="0">
              <a:solidFill>
                <a:schemeClr val="bg1"/>
              </a:solidFill>
            </a:endParaRPr>
          </a:p>
          <a:p>
            <a:pPr lvl="1"/>
            <a:r>
              <a:rPr lang="en-US" smtClean="0">
                <a:solidFill>
                  <a:schemeClr val="bg1"/>
                </a:solidFill>
              </a:rPr>
              <a:t>You can enable the SDK by configuring IDEA settings and going to “Project”-&gt;”Project SDK”</a:t>
            </a:r>
          </a:p>
          <a:p>
            <a:pPr lvl="1"/>
            <a:r>
              <a:rPr lang="en-US" smtClean="0">
                <a:solidFill>
                  <a:schemeClr val="bg1"/>
                </a:solidFill>
              </a:rPr>
              <a:t>To run your code, have the “main” function call your solution function. Then you have to right click on the class name and click “Run”</a:t>
            </a:r>
          </a:p>
          <a:p>
            <a:r>
              <a:rPr lang="en-US" smtClean="0">
                <a:solidFill>
                  <a:schemeClr val="bg1"/>
                </a:solidFill>
              </a:rPr>
              <a:t>You have taken Java 101, or you have a knowledge of </a:t>
            </a:r>
          </a:p>
          <a:p>
            <a:pPr lvl="1"/>
            <a:r>
              <a:rPr lang="en-US" smtClean="0">
                <a:solidFill>
                  <a:schemeClr val="bg1"/>
                </a:solidFill>
              </a:rPr>
              <a:t>Variables</a:t>
            </a:r>
          </a:p>
          <a:p>
            <a:pPr lvl="1"/>
            <a:r>
              <a:rPr lang="en-US" smtClean="0">
                <a:solidFill>
                  <a:schemeClr val="bg1"/>
                </a:solidFill>
              </a:rPr>
              <a:t>If/else statements</a:t>
            </a:r>
          </a:p>
          <a:p>
            <a:pPr lvl="1"/>
            <a:r>
              <a:rPr lang="en-US" smtClean="0">
                <a:solidFill>
                  <a:schemeClr val="bg1"/>
                </a:solidFill>
              </a:rPr>
              <a:t>Loops</a:t>
            </a:r>
          </a:p>
          <a:p>
            <a:pPr lvl="1"/>
            <a:r>
              <a:rPr lang="en-US" smtClean="0">
                <a:solidFill>
                  <a:schemeClr val="bg1"/>
                </a:solidFill>
              </a:rPr>
              <a:t>Arrays</a:t>
            </a:r>
          </a:p>
          <a:p>
            <a:pPr lvl="1"/>
            <a:r>
              <a:rPr lang="en-US" smtClean="0">
                <a:solidFill>
                  <a:schemeClr val="bg1"/>
                </a:solidFill>
              </a:rPr>
              <a:t>Function creation</a:t>
            </a:r>
            <a:endParaRPr lang="en-US" dirty="0" smtClean="0">
              <a:solidFill>
                <a:schemeClr val="bg1"/>
              </a:solidFill>
            </a:endParaRPr>
          </a:p>
        </p:txBody>
      </p:sp>
    </p:spTree>
    <p:extLst>
      <p:ext uri="{BB962C8B-B14F-4D97-AF65-F5344CB8AC3E}">
        <p14:creationId xmlns:p14="http://schemas.microsoft.com/office/powerpoint/2010/main" val="29584496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Class Objectives:</a:t>
            </a:r>
            <a:endParaRPr lang="en-US" dirty="0">
              <a:solidFill>
                <a:schemeClr val="bg1"/>
              </a:solidFill>
            </a:endParaRPr>
          </a:p>
        </p:txBody>
      </p:sp>
      <p:sp>
        <p:nvSpPr>
          <p:cNvPr id="3" name="Content Placeholder 2"/>
          <p:cNvSpPr>
            <a:spLocks noGrp="1"/>
          </p:cNvSpPr>
          <p:nvPr>
            <p:ph idx="1"/>
          </p:nvPr>
        </p:nvSpPr>
        <p:spPr>
          <a:xfrm>
            <a:off x="1141413" y="1828800"/>
            <a:ext cx="10251266" cy="4637313"/>
          </a:xfrm>
        </p:spPr>
        <p:txBody>
          <a:bodyPr>
            <a:normAutofit/>
          </a:bodyPr>
          <a:lstStyle/>
          <a:p>
            <a:pPr marL="0" indent="0">
              <a:buNone/>
            </a:pPr>
            <a:r>
              <a:rPr lang="en-US" smtClean="0">
                <a:solidFill>
                  <a:schemeClr val="bg1"/>
                </a:solidFill>
              </a:rPr>
              <a:t>In </a:t>
            </a:r>
            <a:r>
              <a:rPr lang="en-US" dirty="0" smtClean="0">
                <a:solidFill>
                  <a:schemeClr val="bg1"/>
                </a:solidFill>
              </a:rPr>
              <a:t>this class you will learn the following:</a:t>
            </a:r>
          </a:p>
          <a:p>
            <a:r>
              <a:rPr lang="en-US" dirty="0" smtClean="0">
                <a:solidFill>
                  <a:schemeClr val="bg1"/>
                </a:solidFill>
              </a:rPr>
              <a:t>Create basic abstract data structures such as stacks and queues</a:t>
            </a:r>
          </a:p>
          <a:p>
            <a:r>
              <a:rPr lang="en-US" dirty="0" smtClean="0">
                <a:solidFill>
                  <a:schemeClr val="bg1"/>
                </a:solidFill>
              </a:rPr>
              <a:t>Learn how to use recursion (see second bullet point for more details)</a:t>
            </a:r>
          </a:p>
          <a:p>
            <a:r>
              <a:rPr lang="en-US" dirty="0" smtClean="0">
                <a:solidFill>
                  <a:schemeClr val="bg1"/>
                </a:solidFill>
              </a:rPr>
              <a:t>Quickly and efficiently search and sort through data.</a:t>
            </a:r>
          </a:p>
          <a:p>
            <a:pPr marL="0" indent="0">
              <a:buNone/>
            </a:pPr>
            <a:r>
              <a:rPr lang="en-US" dirty="0" smtClean="0">
                <a:solidFill>
                  <a:schemeClr val="bg1"/>
                </a:solidFill>
              </a:rPr>
              <a:t>You will use what you learned to complete the following project/projects: </a:t>
            </a:r>
          </a:p>
          <a:p>
            <a:r>
              <a:rPr lang="en-US" dirty="0" smtClean="0">
                <a:solidFill>
                  <a:schemeClr val="bg1"/>
                </a:solidFill>
              </a:rPr>
              <a:t>Solve the Towers of Hanoi problem, calculate </a:t>
            </a:r>
            <a:r>
              <a:rPr lang="en-US" dirty="0" err="1" smtClean="0">
                <a:solidFill>
                  <a:schemeClr val="bg1"/>
                </a:solidFill>
              </a:rPr>
              <a:t>fibonacci</a:t>
            </a:r>
            <a:r>
              <a:rPr lang="en-US" dirty="0" smtClean="0">
                <a:solidFill>
                  <a:schemeClr val="bg1"/>
                </a:solidFill>
              </a:rPr>
              <a:t> numbers, sort data.</a:t>
            </a:r>
          </a:p>
          <a:p>
            <a:endParaRPr lang="en-US" dirty="0">
              <a:solidFill>
                <a:schemeClr val="bg1"/>
              </a:solidFill>
            </a:endParaRPr>
          </a:p>
        </p:txBody>
      </p:sp>
    </p:spTree>
    <p:extLst>
      <p:ext uri="{BB962C8B-B14F-4D97-AF65-F5344CB8AC3E}">
        <p14:creationId xmlns:p14="http://schemas.microsoft.com/office/powerpoint/2010/main" val="652563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Review:</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dirty="0" smtClean="0">
                <a:solidFill>
                  <a:schemeClr val="bg1"/>
                </a:solidFill>
              </a:rPr>
              <a:t>In your previous class you learned the basics of computer programming, and should be familiar with the following concepts:</a:t>
            </a:r>
          </a:p>
          <a:p>
            <a:r>
              <a:rPr lang="en-US" dirty="0" smtClean="0">
                <a:solidFill>
                  <a:schemeClr val="bg1"/>
                </a:solidFill>
              </a:rPr>
              <a:t>Objects</a:t>
            </a:r>
          </a:p>
          <a:p>
            <a:r>
              <a:rPr lang="en-US" dirty="0" smtClean="0">
                <a:solidFill>
                  <a:schemeClr val="bg1"/>
                </a:solidFill>
              </a:rPr>
              <a:t>Conditional statements (if/else, for/when loops)</a:t>
            </a:r>
          </a:p>
          <a:p>
            <a:r>
              <a:rPr lang="en-US" dirty="0" smtClean="0">
                <a:solidFill>
                  <a:schemeClr val="bg1"/>
                </a:solidFill>
              </a:rPr>
              <a:t>Arrays</a:t>
            </a:r>
            <a:endParaRPr lang="en-US" dirty="0">
              <a:solidFill>
                <a:schemeClr val="bg1"/>
              </a:solidFill>
            </a:endParaRPr>
          </a:p>
          <a:p>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30233589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Review: Objects</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r>
              <a:rPr lang="en-US" sz="1800" dirty="0" smtClean="0">
                <a:solidFill>
                  <a:schemeClr val="bg1"/>
                </a:solidFill>
              </a:rPr>
              <a:t>An </a:t>
            </a:r>
            <a:r>
              <a:rPr lang="en-US" sz="1800" b="1" dirty="0" smtClean="0">
                <a:solidFill>
                  <a:schemeClr val="bg1"/>
                </a:solidFill>
              </a:rPr>
              <a:t>object</a:t>
            </a:r>
            <a:r>
              <a:rPr lang="en-US" sz="1800" dirty="0" smtClean="0">
                <a:solidFill>
                  <a:schemeClr val="bg1"/>
                </a:solidFill>
              </a:rPr>
              <a:t> is a collection of variables and functions wrapped up into an instance. These member variables and functions can be either “public” or “private”. “Public” portions can be accessed by external objects and programs, while “internal” portions can only be accessed from the object itself.</a:t>
            </a:r>
          </a:p>
          <a:p>
            <a:pPr marL="0" indent="0">
              <a:buNone/>
            </a:pPr>
            <a:r>
              <a:rPr lang="en-US" sz="1800" dirty="0" smtClean="0">
                <a:solidFill>
                  <a:schemeClr val="bg1"/>
                </a:solidFill>
              </a:rPr>
              <a:t>Ex:</a:t>
            </a:r>
          </a:p>
          <a:p>
            <a:endParaRPr lang="en-US" dirty="0" smtClean="0">
              <a:solidFill>
                <a:schemeClr val="bg1"/>
              </a:solidFill>
            </a:endParaRPr>
          </a:p>
          <a:p>
            <a:endParaRPr lang="en-US" dirty="0">
              <a:solidFill>
                <a:schemeClr val="bg1"/>
              </a:solidFill>
            </a:endParaRPr>
          </a:p>
        </p:txBody>
      </p:sp>
      <p:sp>
        <p:nvSpPr>
          <p:cNvPr id="4" name="Rectangle 3"/>
          <p:cNvSpPr/>
          <p:nvPr/>
        </p:nvSpPr>
        <p:spPr>
          <a:xfrm>
            <a:off x="2990055" y="3994486"/>
            <a:ext cx="6096000" cy="1754326"/>
          </a:xfrm>
          <a:prstGeom prst="rect">
            <a:avLst/>
          </a:prstGeom>
        </p:spPr>
        <p:txBody>
          <a:bodyPr>
            <a:spAutoFit/>
          </a:bodyPr>
          <a:lstStyle/>
          <a:p>
            <a:r>
              <a:rPr lang="en-US" dirty="0">
                <a:solidFill>
                  <a:schemeClr val="bg1"/>
                </a:solidFill>
              </a:rPr>
              <a:t>Cat</a:t>
            </a:r>
          </a:p>
          <a:p>
            <a:r>
              <a:rPr lang="en-US" dirty="0">
                <a:solidFill>
                  <a:schemeClr val="bg1"/>
                </a:solidFill>
              </a:rPr>
              <a:t>	- Fur </a:t>
            </a:r>
            <a:r>
              <a:rPr lang="en-US" i="1" dirty="0" smtClean="0">
                <a:solidFill>
                  <a:schemeClr val="bg1"/>
                </a:solidFill>
              </a:rPr>
              <a:t>(public)</a:t>
            </a:r>
            <a:endParaRPr lang="en-US" i="1" dirty="0">
              <a:solidFill>
                <a:schemeClr val="bg1"/>
              </a:solidFill>
            </a:endParaRPr>
          </a:p>
          <a:p>
            <a:r>
              <a:rPr lang="en-US" dirty="0">
                <a:solidFill>
                  <a:schemeClr val="bg1"/>
                </a:solidFill>
              </a:rPr>
              <a:t>	- Legs </a:t>
            </a:r>
            <a:r>
              <a:rPr lang="en-US" i="1" dirty="0">
                <a:solidFill>
                  <a:schemeClr val="bg1"/>
                </a:solidFill>
              </a:rPr>
              <a:t>(public)</a:t>
            </a:r>
          </a:p>
          <a:p>
            <a:r>
              <a:rPr lang="en-US" dirty="0">
                <a:solidFill>
                  <a:schemeClr val="bg1"/>
                </a:solidFill>
              </a:rPr>
              <a:t>	- Tail </a:t>
            </a:r>
            <a:r>
              <a:rPr lang="en-US" i="1" dirty="0">
                <a:solidFill>
                  <a:schemeClr val="bg1"/>
                </a:solidFill>
              </a:rPr>
              <a:t>(public)</a:t>
            </a:r>
          </a:p>
          <a:p>
            <a:r>
              <a:rPr lang="en-US" dirty="0">
                <a:solidFill>
                  <a:schemeClr val="bg1"/>
                </a:solidFill>
              </a:rPr>
              <a:t>	- Stomach </a:t>
            </a:r>
            <a:r>
              <a:rPr lang="en-US" i="1" dirty="0">
                <a:solidFill>
                  <a:schemeClr val="bg1"/>
                </a:solidFill>
              </a:rPr>
              <a:t>(private)</a:t>
            </a:r>
          </a:p>
          <a:p>
            <a:r>
              <a:rPr lang="en-US" dirty="0">
                <a:solidFill>
                  <a:schemeClr val="bg1"/>
                </a:solidFill>
              </a:rPr>
              <a:t>	</a:t>
            </a:r>
          </a:p>
        </p:txBody>
      </p:sp>
      <p:sp>
        <p:nvSpPr>
          <p:cNvPr id="5" name="Rectangle 4"/>
          <p:cNvSpPr/>
          <p:nvPr/>
        </p:nvSpPr>
        <p:spPr>
          <a:xfrm>
            <a:off x="6038055" y="4271485"/>
            <a:ext cx="2381250" cy="1200329"/>
          </a:xfrm>
          <a:prstGeom prst="rect">
            <a:avLst/>
          </a:prstGeom>
        </p:spPr>
        <p:txBody>
          <a:bodyPr wrap="square">
            <a:spAutoFit/>
          </a:bodyPr>
          <a:lstStyle/>
          <a:p>
            <a:r>
              <a:rPr lang="en-US" dirty="0">
                <a:solidFill>
                  <a:schemeClr val="bg1"/>
                </a:solidFill>
              </a:rPr>
              <a:t>- purr() </a:t>
            </a:r>
            <a:r>
              <a:rPr lang="en-US" i="1" dirty="0">
                <a:solidFill>
                  <a:schemeClr val="bg1"/>
                </a:solidFill>
              </a:rPr>
              <a:t>(public)</a:t>
            </a:r>
          </a:p>
          <a:p>
            <a:r>
              <a:rPr lang="en-US" dirty="0" smtClean="0">
                <a:solidFill>
                  <a:schemeClr val="bg1"/>
                </a:solidFill>
              </a:rPr>
              <a:t>- </a:t>
            </a:r>
            <a:r>
              <a:rPr lang="en-US" dirty="0">
                <a:solidFill>
                  <a:schemeClr val="bg1"/>
                </a:solidFill>
              </a:rPr>
              <a:t>sleep() </a:t>
            </a:r>
            <a:r>
              <a:rPr lang="en-US" i="1" dirty="0">
                <a:solidFill>
                  <a:schemeClr val="bg1"/>
                </a:solidFill>
              </a:rPr>
              <a:t>(public)</a:t>
            </a:r>
          </a:p>
          <a:p>
            <a:r>
              <a:rPr lang="en-US" dirty="0" smtClean="0">
                <a:solidFill>
                  <a:schemeClr val="bg1"/>
                </a:solidFill>
              </a:rPr>
              <a:t>- </a:t>
            </a:r>
            <a:r>
              <a:rPr lang="en-US" dirty="0">
                <a:solidFill>
                  <a:schemeClr val="bg1"/>
                </a:solidFill>
              </a:rPr>
              <a:t>eat() </a:t>
            </a:r>
            <a:r>
              <a:rPr lang="en-US" i="1" dirty="0">
                <a:solidFill>
                  <a:schemeClr val="bg1"/>
                </a:solidFill>
              </a:rPr>
              <a:t>(public)</a:t>
            </a:r>
          </a:p>
          <a:p>
            <a:r>
              <a:rPr lang="en-US" dirty="0" smtClean="0">
                <a:solidFill>
                  <a:schemeClr val="bg1"/>
                </a:solidFill>
              </a:rPr>
              <a:t>- </a:t>
            </a:r>
            <a:r>
              <a:rPr lang="en-US" dirty="0">
                <a:solidFill>
                  <a:schemeClr val="bg1"/>
                </a:solidFill>
              </a:rPr>
              <a:t>digest() </a:t>
            </a:r>
            <a:r>
              <a:rPr lang="en-US" i="1" dirty="0">
                <a:solidFill>
                  <a:schemeClr val="bg1"/>
                </a:solidFill>
              </a:rPr>
              <a:t>(private)</a:t>
            </a:r>
          </a:p>
        </p:txBody>
      </p:sp>
    </p:spTree>
    <p:extLst>
      <p:ext uri="{BB962C8B-B14F-4D97-AF65-F5344CB8AC3E}">
        <p14:creationId xmlns:p14="http://schemas.microsoft.com/office/powerpoint/2010/main" val="152871190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94421" y="618518"/>
            <a:ext cx="9905998" cy="1478570"/>
          </a:xfrm>
        </p:spPr>
        <p:txBody>
          <a:bodyPr/>
          <a:lstStyle/>
          <a:p>
            <a:r>
              <a:rPr lang="en-US" dirty="0" smtClean="0">
                <a:solidFill>
                  <a:schemeClr val="bg1"/>
                </a:solidFill>
              </a:rPr>
              <a:t>Review: Objects</a:t>
            </a:r>
            <a:endParaRPr lang="en-US" dirty="0">
              <a:solidFill>
                <a:schemeClr val="bg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4991" y="1610139"/>
            <a:ext cx="6997148" cy="5247861"/>
          </a:xfrm>
          <a:prstGeom prst="rect">
            <a:avLst/>
          </a:prstGeom>
        </p:spPr>
      </p:pic>
    </p:spTree>
    <p:extLst>
      <p:ext uri="{BB962C8B-B14F-4D97-AF65-F5344CB8AC3E}">
        <p14:creationId xmlns:p14="http://schemas.microsoft.com/office/powerpoint/2010/main" val="139396172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Review: Arrays</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r>
              <a:rPr lang="en-US" sz="1800" dirty="0" smtClean="0">
                <a:solidFill>
                  <a:schemeClr val="bg1"/>
                </a:solidFill>
              </a:rPr>
              <a:t>An </a:t>
            </a:r>
            <a:r>
              <a:rPr lang="en-US" sz="1800" b="1" dirty="0" smtClean="0">
                <a:solidFill>
                  <a:schemeClr val="bg1"/>
                </a:solidFill>
              </a:rPr>
              <a:t>array</a:t>
            </a:r>
            <a:r>
              <a:rPr lang="en-US" sz="1800" dirty="0" smtClean="0">
                <a:solidFill>
                  <a:schemeClr val="bg1"/>
                </a:solidFill>
              </a:rPr>
              <a:t> is a series of numbers (or other variables) organized into a row, so we can move them around, copy them, and manipulate them in a set.</a:t>
            </a:r>
          </a:p>
          <a:p>
            <a:pPr marL="0" indent="0">
              <a:buNone/>
            </a:pPr>
            <a:r>
              <a:rPr lang="en-US" sz="1800" dirty="0" smtClean="0">
                <a:solidFill>
                  <a:schemeClr val="bg1"/>
                </a:solidFill>
              </a:rPr>
              <a:t>Ex: </a:t>
            </a:r>
            <a:r>
              <a:rPr lang="en-US" sz="1800" dirty="0" err="1" smtClean="0">
                <a:solidFill>
                  <a:schemeClr val="bg1"/>
                </a:solidFill>
              </a:rPr>
              <a:t>int</a:t>
            </a:r>
            <a:r>
              <a:rPr lang="en-US" sz="1800" dirty="0" smtClean="0">
                <a:solidFill>
                  <a:schemeClr val="bg1"/>
                </a:solidFill>
              </a:rPr>
              <a:t> a[10] = [1, 2, 3, 67, 4, 8, 9, 654, 8, 10]</a:t>
            </a:r>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7870810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Review: Arrays</a:t>
            </a:r>
            <a:endParaRPr lang="en-US" dirty="0">
              <a:solidFill>
                <a:schemeClr val="bg1"/>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4024" y="1620078"/>
            <a:ext cx="6983896" cy="5237922"/>
          </a:xfrm>
          <a:prstGeom prst="rect">
            <a:avLst/>
          </a:prstGeom>
        </p:spPr>
      </p:pic>
    </p:spTree>
    <p:extLst>
      <p:ext uri="{BB962C8B-B14F-4D97-AF65-F5344CB8AC3E}">
        <p14:creationId xmlns:p14="http://schemas.microsoft.com/office/powerpoint/2010/main" val="14806091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Review: Conditional Statements</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r>
              <a:rPr lang="en-US" sz="1800" dirty="0" smtClean="0">
                <a:solidFill>
                  <a:schemeClr val="bg1"/>
                </a:solidFill>
              </a:rPr>
              <a:t>A </a:t>
            </a:r>
            <a:r>
              <a:rPr lang="en-US" sz="1800" b="1" dirty="0" smtClean="0">
                <a:solidFill>
                  <a:schemeClr val="bg1"/>
                </a:solidFill>
              </a:rPr>
              <a:t>conditional statement</a:t>
            </a:r>
            <a:r>
              <a:rPr lang="en-US" sz="1800" b="1" i="1" dirty="0" smtClean="0">
                <a:solidFill>
                  <a:schemeClr val="bg1"/>
                </a:solidFill>
              </a:rPr>
              <a:t> </a:t>
            </a:r>
            <a:r>
              <a:rPr lang="en-US" sz="1800" dirty="0" smtClean="0">
                <a:solidFill>
                  <a:schemeClr val="bg1"/>
                </a:solidFill>
              </a:rPr>
              <a:t>is a statement that goes ”if </a:t>
            </a:r>
            <a:r>
              <a:rPr lang="en-US" sz="1800" b="1" i="1" dirty="0" smtClean="0">
                <a:solidFill>
                  <a:schemeClr val="bg1"/>
                </a:solidFill>
              </a:rPr>
              <a:t>x</a:t>
            </a:r>
            <a:r>
              <a:rPr lang="en-US" sz="1800" i="1" dirty="0" smtClean="0">
                <a:solidFill>
                  <a:schemeClr val="bg1"/>
                </a:solidFill>
              </a:rPr>
              <a:t> </a:t>
            </a:r>
            <a:r>
              <a:rPr lang="en-US" sz="1800" dirty="0" smtClean="0">
                <a:solidFill>
                  <a:schemeClr val="bg1"/>
                </a:solidFill>
              </a:rPr>
              <a:t>happens, then do </a:t>
            </a:r>
            <a:r>
              <a:rPr lang="en-US" sz="1800" b="1" i="1" dirty="0" smtClean="0">
                <a:solidFill>
                  <a:schemeClr val="bg1"/>
                </a:solidFill>
              </a:rPr>
              <a:t>y</a:t>
            </a:r>
            <a:r>
              <a:rPr lang="en-US" sz="1800" dirty="0" smtClean="0">
                <a:solidFill>
                  <a:schemeClr val="bg1"/>
                </a:solidFill>
              </a:rPr>
              <a:t>”. We can also tie this into loops, essentially saying “keep on doing </a:t>
            </a:r>
            <a:r>
              <a:rPr lang="en-US" sz="1800" b="1" i="1" dirty="0" smtClean="0">
                <a:solidFill>
                  <a:schemeClr val="bg1"/>
                </a:solidFill>
              </a:rPr>
              <a:t>y </a:t>
            </a:r>
            <a:r>
              <a:rPr lang="en-US" sz="1800" dirty="0" smtClean="0">
                <a:solidFill>
                  <a:schemeClr val="bg1"/>
                </a:solidFill>
              </a:rPr>
              <a:t>for as long as </a:t>
            </a:r>
            <a:r>
              <a:rPr lang="en-US" sz="1800" b="1" i="1" dirty="0" smtClean="0">
                <a:solidFill>
                  <a:schemeClr val="bg1"/>
                </a:solidFill>
              </a:rPr>
              <a:t>x</a:t>
            </a:r>
            <a:r>
              <a:rPr lang="en-US" sz="1800" b="1" dirty="0" smtClean="0">
                <a:solidFill>
                  <a:schemeClr val="bg1"/>
                </a:solidFill>
              </a:rPr>
              <a:t> </a:t>
            </a:r>
            <a:r>
              <a:rPr lang="en-US" sz="1800" dirty="0" smtClean="0">
                <a:solidFill>
                  <a:schemeClr val="bg1"/>
                </a:solidFill>
              </a:rPr>
              <a:t>remains true”. Loops are also useful if you want to do an action over a set of variables of unknown size (like in an array or in other data objects), without having to hard-code in how often an action has to be done</a:t>
            </a:r>
          </a:p>
          <a:p>
            <a:endParaRPr lang="en-US" dirty="0" smtClean="0">
              <a:solidFill>
                <a:schemeClr val="bg1"/>
              </a:solidFill>
            </a:endParaRPr>
          </a:p>
          <a:p>
            <a:endParaRPr lang="en-US" dirty="0">
              <a:solidFill>
                <a:schemeClr val="bg1"/>
              </a:solidFill>
            </a:endParaRPr>
          </a:p>
        </p:txBody>
      </p:sp>
      <p:sp>
        <p:nvSpPr>
          <p:cNvPr id="4" name="Rectangle 3"/>
          <p:cNvSpPr/>
          <p:nvPr/>
        </p:nvSpPr>
        <p:spPr>
          <a:xfrm>
            <a:off x="2990055" y="3994486"/>
            <a:ext cx="6096000" cy="1200329"/>
          </a:xfrm>
          <a:prstGeom prst="rect">
            <a:avLst/>
          </a:prstGeom>
        </p:spPr>
        <p:txBody>
          <a:bodyPr>
            <a:spAutoFit/>
          </a:bodyPr>
          <a:lstStyle/>
          <a:p>
            <a:r>
              <a:rPr lang="en-US" dirty="0" smtClean="0">
                <a:solidFill>
                  <a:schemeClr val="bg1"/>
                </a:solidFill>
              </a:rPr>
              <a:t>Conditionals:</a:t>
            </a:r>
            <a:endParaRPr lang="en-US" dirty="0">
              <a:solidFill>
                <a:schemeClr val="bg1"/>
              </a:solidFill>
            </a:endParaRPr>
          </a:p>
          <a:p>
            <a:r>
              <a:rPr lang="en-US" dirty="0">
                <a:solidFill>
                  <a:schemeClr val="bg1"/>
                </a:solidFill>
              </a:rPr>
              <a:t>	- </a:t>
            </a:r>
            <a:r>
              <a:rPr lang="en-US" dirty="0" smtClean="0">
                <a:solidFill>
                  <a:schemeClr val="bg1"/>
                </a:solidFill>
              </a:rPr>
              <a:t>if/else</a:t>
            </a:r>
          </a:p>
          <a:p>
            <a:r>
              <a:rPr lang="en-US" i="1" dirty="0">
                <a:solidFill>
                  <a:schemeClr val="bg1"/>
                </a:solidFill>
              </a:rPr>
              <a:t>	</a:t>
            </a:r>
            <a:r>
              <a:rPr lang="en-US" i="1" dirty="0" smtClean="0">
                <a:solidFill>
                  <a:schemeClr val="bg1"/>
                </a:solidFill>
              </a:rPr>
              <a:t>- </a:t>
            </a:r>
            <a:r>
              <a:rPr lang="en-US" dirty="0" smtClean="0">
                <a:solidFill>
                  <a:schemeClr val="bg1"/>
                </a:solidFill>
              </a:rPr>
              <a:t>switch</a:t>
            </a:r>
            <a:endParaRPr lang="en-US" i="1" dirty="0">
              <a:solidFill>
                <a:schemeClr val="bg1"/>
              </a:solidFill>
            </a:endParaRPr>
          </a:p>
          <a:p>
            <a:r>
              <a:rPr lang="en-US" dirty="0">
                <a:solidFill>
                  <a:schemeClr val="bg1"/>
                </a:solidFill>
              </a:rPr>
              <a:t>	</a:t>
            </a:r>
          </a:p>
        </p:txBody>
      </p:sp>
      <p:sp>
        <p:nvSpPr>
          <p:cNvPr id="5" name="Rectangle 4"/>
          <p:cNvSpPr/>
          <p:nvPr/>
        </p:nvSpPr>
        <p:spPr>
          <a:xfrm>
            <a:off x="6038055" y="3994485"/>
            <a:ext cx="2381250" cy="1200329"/>
          </a:xfrm>
          <a:prstGeom prst="rect">
            <a:avLst/>
          </a:prstGeom>
        </p:spPr>
        <p:txBody>
          <a:bodyPr wrap="square">
            <a:spAutoFit/>
          </a:bodyPr>
          <a:lstStyle/>
          <a:p>
            <a:r>
              <a:rPr lang="en-US" dirty="0" smtClean="0">
                <a:solidFill>
                  <a:schemeClr val="bg1"/>
                </a:solidFill>
              </a:rPr>
              <a:t>Loops:</a:t>
            </a:r>
          </a:p>
          <a:p>
            <a:pPr marL="285750" indent="-285750">
              <a:buFontTx/>
              <a:buChar char="-"/>
            </a:pPr>
            <a:r>
              <a:rPr lang="en-US" dirty="0" smtClean="0">
                <a:solidFill>
                  <a:schemeClr val="bg1"/>
                </a:solidFill>
              </a:rPr>
              <a:t>For</a:t>
            </a:r>
          </a:p>
          <a:p>
            <a:pPr marL="285750" indent="-285750">
              <a:buFontTx/>
              <a:buChar char="-"/>
            </a:pPr>
            <a:r>
              <a:rPr lang="en-US" i="1" dirty="0" smtClean="0">
                <a:solidFill>
                  <a:schemeClr val="bg1"/>
                </a:solidFill>
              </a:rPr>
              <a:t>While</a:t>
            </a:r>
          </a:p>
          <a:p>
            <a:pPr marL="285750" indent="-285750">
              <a:buFontTx/>
              <a:buChar char="-"/>
            </a:pPr>
            <a:r>
              <a:rPr lang="en-US" i="1" dirty="0" smtClean="0">
                <a:solidFill>
                  <a:schemeClr val="bg1"/>
                </a:solidFill>
              </a:rPr>
              <a:t>Do/while</a:t>
            </a:r>
            <a:endParaRPr lang="en-US" i="1" dirty="0">
              <a:solidFill>
                <a:schemeClr val="bg1"/>
              </a:solidFill>
            </a:endParaRPr>
          </a:p>
        </p:txBody>
      </p:sp>
    </p:spTree>
    <p:extLst>
      <p:ext uri="{BB962C8B-B14F-4D97-AF65-F5344CB8AC3E}">
        <p14:creationId xmlns:p14="http://schemas.microsoft.com/office/powerpoint/2010/main" val="71725004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433</TotalTime>
  <Words>847</Words>
  <Application>Microsoft Macintosh PowerPoint</Application>
  <PresentationFormat>Widescreen</PresentationFormat>
  <Paragraphs>96</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Trebuchet MS</vt:lpstr>
      <vt:lpstr>Tw Cen MT</vt:lpstr>
      <vt:lpstr>Arial</vt:lpstr>
      <vt:lpstr>Circuit</vt:lpstr>
      <vt:lpstr>Welcome to  Expedia Code Academy</vt:lpstr>
      <vt:lpstr>Pre-requisites:</vt:lpstr>
      <vt:lpstr>Class Objectives:</vt:lpstr>
      <vt:lpstr>Review:</vt:lpstr>
      <vt:lpstr>Review: Objects</vt:lpstr>
      <vt:lpstr>Review: Objects</vt:lpstr>
      <vt:lpstr>Review: Arrays</vt:lpstr>
      <vt:lpstr>Review: Arrays</vt:lpstr>
      <vt:lpstr>Review: Conditional Statements</vt:lpstr>
      <vt:lpstr>Lecture objectives:</vt:lpstr>
      <vt:lpstr>Linear Search:</vt:lpstr>
      <vt:lpstr>Linear Search:</vt:lpstr>
      <vt:lpstr>Linear Search:</vt:lpstr>
      <vt:lpstr>Binary search:</vt:lpstr>
      <vt:lpstr>Binary search:</vt:lpstr>
      <vt:lpstr>Binary search:</vt:lpstr>
      <vt:lpstr>Homework: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Expedia Code Academy</dc:title>
  <dc:creator>Anny Campbell</dc:creator>
  <cp:lastModifiedBy>Microsoft Office User</cp:lastModifiedBy>
  <cp:revision>47</cp:revision>
  <dcterms:created xsi:type="dcterms:W3CDTF">2016-03-08T02:19:28Z</dcterms:created>
  <dcterms:modified xsi:type="dcterms:W3CDTF">2016-04-28T00:28:02Z</dcterms:modified>
</cp:coreProperties>
</file>

<file path=docProps/thumbnail.jpeg>
</file>